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6"/>
  </p:notesMasterIdLst>
  <p:sldIdLst>
    <p:sldId id="294" r:id="rId3"/>
    <p:sldId id="257" r:id="rId4"/>
    <p:sldId id="258" r:id="rId5"/>
    <p:sldId id="259" r:id="rId6"/>
    <p:sldId id="260" r:id="rId7"/>
    <p:sldId id="296" r:id="rId8"/>
    <p:sldId id="300" r:id="rId9"/>
    <p:sldId id="301" r:id="rId10"/>
    <p:sldId id="302" r:id="rId11"/>
    <p:sldId id="303" r:id="rId12"/>
    <p:sldId id="304" r:id="rId13"/>
    <p:sldId id="297" r:id="rId14"/>
    <p:sldId id="295" r:id="rId15"/>
  </p:sldIdLst>
  <p:sldSz cx="9906000" cy="6858000" type="A4"/>
  <p:notesSz cx="9906000" cy="6858000"/>
  <p:defaultText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54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43700A4-E4A7-55B5-E5E3-10C6B25C8A00}"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C95FD-0271-2578-764D-7A3C458A03BE}"/>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10D19D77-4F09-97EC-9D67-B78970AC5A1D}"/>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67029B64-2FCB-3127-6F91-BFCB63297A5A}"/>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0C897A3E-2ED4-E800-9C59-23FDA14FBD07}"/>
              </a:ext>
            </a:extLst>
          </p:cNvPr>
          <p:cNvSpPr>
            <a:spLocks noGrp="1"/>
          </p:cNvSpPr>
          <p:nvPr>
            <p:ph type="sldNum" sz="quarter" idx="10"/>
          </p:nvPr>
        </p:nvSpPr>
        <p:spPr bwMode="auto"/>
        <p:txBody>
          <a:bodyPr/>
          <a:lstStyle/>
          <a:p>
            <a:pPr>
              <a:defRPr/>
            </a:pPr>
            <a:fld id="{EB6CEEF0-7F1A-F3FA-5421-8D1CE19680A2}" type="slidenum">
              <a:rPr/>
              <a:t>10</a:t>
            </a:fld>
            <a:endParaRPr/>
          </a:p>
        </p:txBody>
      </p:sp>
    </p:spTree>
    <p:extLst>
      <p:ext uri="{BB962C8B-B14F-4D97-AF65-F5344CB8AC3E}">
        <p14:creationId xmlns:p14="http://schemas.microsoft.com/office/powerpoint/2010/main" val="4195287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8C373-FF93-3BED-FAC0-4113D848A6D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5463D8CC-53F0-B5FD-5078-BB96B4952B7D}"/>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A795064-6E15-960E-AE80-41E72098D6F9}"/>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010A3ABE-4DD6-C774-D1CD-2093EDE3C944}"/>
              </a:ext>
            </a:extLst>
          </p:cNvPr>
          <p:cNvSpPr>
            <a:spLocks noGrp="1"/>
          </p:cNvSpPr>
          <p:nvPr>
            <p:ph type="sldNum" sz="quarter" idx="10"/>
          </p:nvPr>
        </p:nvSpPr>
        <p:spPr bwMode="auto"/>
        <p:txBody>
          <a:bodyPr/>
          <a:lstStyle/>
          <a:p>
            <a:pPr>
              <a:defRPr/>
            </a:pPr>
            <a:fld id="{EB6CEEF0-7F1A-F3FA-5421-8D1CE19680A2}" type="slidenum">
              <a:rPr/>
              <a:t>11</a:t>
            </a:fld>
            <a:endParaRPr/>
          </a:p>
        </p:txBody>
      </p:sp>
    </p:spTree>
    <p:extLst>
      <p:ext uri="{BB962C8B-B14F-4D97-AF65-F5344CB8AC3E}">
        <p14:creationId xmlns:p14="http://schemas.microsoft.com/office/powerpoint/2010/main" val="3039288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EBF6A-2C5E-2370-17F6-82DE0A29A725}"/>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87A76E0-4F86-5358-5AE0-670CFA7784A4}"/>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F1C982E-1FE9-191C-BDAC-A935B4030E11}"/>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358CD86F-5E4D-527C-1985-FB369B1F8593}"/>
              </a:ext>
            </a:extLst>
          </p:cNvPr>
          <p:cNvSpPr>
            <a:spLocks noGrp="1"/>
          </p:cNvSpPr>
          <p:nvPr>
            <p:ph type="sldNum" sz="quarter" idx="10"/>
          </p:nvPr>
        </p:nvSpPr>
        <p:spPr bwMode="auto"/>
        <p:txBody>
          <a:bodyPr/>
          <a:lstStyle/>
          <a:p>
            <a:pPr>
              <a:defRPr/>
            </a:pPr>
            <a:fld id="{EB6CEEF0-7F1A-F3FA-5421-8D1CE19680A2}" type="slidenum">
              <a:rPr/>
              <a:t>12</a:t>
            </a:fld>
            <a:endParaRPr/>
          </a:p>
        </p:txBody>
      </p:sp>
    </p:spTree>
    <p:extLst>
      <p:ext uri="{BB962C8B-B14F-4D97-AF65-F5344CB8AC3E}">
        <p14:creationId xmlns:p14="http://schemas.microsoft.com/office/powerpoint/2010/main" val="765577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66F44-4D73-852C-6A2F-C92E6AF491C9}"/>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C8BC3C7-0374-EBC1-C002-3A7DEEE1A88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51B4AD56-79F1-63DB-6F88-08109FFCA083}"/>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0518D55-A9D8-3A0D-AD9F-02FCD576146D}"/>
              </a:ext>
            </a:extLst>
          </p:cNvPr>
          <p:cNvSpPr>
            <a:spLocks noGrp="1"/>
          </p:cNvSpPr>
          <p:nvPr>
            <p:ph type="sldNum" sz="quarter" idx="10"/>
          </p:nvPr>
        </p:nvSpPr>
        <p:spPr bwMode="auto"/>
        <p:txBody>
          <a:bodyPr/>
          <a:lstStyle/>
          <a:p>
            <a:pPr>
              <a:defRPr/>
            </a:pPr>
            <a:fld id="{EB6CEEF0-7F1A-F3FA-5421-8D1CE19680A2}" type="slidenum">
              <a:rPr/>
              <a:t>13</a:t>
            </a:fld>
            <a:endParaRPr/>
          </a:p>
        </p:txBody>
      </p:sp>
    </p:spTree>
    <p:extLst>
      <p:ext uri="{BB962C8B-B14F-4D97-AF65-F5344CB8AC3E}">
        <p14:creationId xmlns:p14="http://schemas.microsoft.com/office/powerpoint/2010/main" val="1118539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C37E302-08A7-72A2-6EDF-F098EF941B85}"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064238173" name="Slide Image Placeholder 1"/>
          <p:cNvSpPr>
            <a:spLocks noGrp="1" noRot="1" noChangeAspect="1"/>
          </p:cNvSpPr>
          <p:nvPr>
            <p:ph type="sldImg"/>
          </p:nvPr>
        </p:nvSpPr>
        <p:spPr bwMode="auto"/>
      </p:sp>
      <p:sp>
        <p:nvSpPr>
          <p:cNvPr id="1393300187" name="Notes Placeholder 2"/>
          <p:cNvSpPr>
            <a:spLocks noGrp="1"/>
          </p:cNvSpPr>
          <p:nvPr>
            <p:ph type="body" idx="1"/>
          </p:nvPr>
        </p:nvSpPr>
        <p:spPr bwMode="auto"/>
        <p:txBody>
          <a:bodyPr/>
          <a:lstStyle/>
          <a:p>
            <a:pPr>
              <a:defRPr/>
            </a:pPr>
            <a:endParaRPr/>
          </a:p>
        </p:txBody>
      </p:sp>
      <p:sp>
        <p:nvSpPr>
          <p:cNvPr id="1202380700" name="Slide Number Placeholder 3"/>
          <p:cNvSpPr>
            <a:spLocks noGrp="1"/>
          </p:cNvSpPr>
          <p:nvPr>
            <p:ph type="sldNum" sz="quarter" idx="10"/>
          </p:nvPr>
        </p:nvSpPr>
        <p:spPr bwMode="auto"/>
        <p:txBody>
          <a:bodyPr/>
          <a:lstStyle/>
          <a:p>
            <a:pPr>
              <a:defRPr/>
            </a:pPr>
            <a:fld id="{4545BDB5-2B3F-5281-2E66-0ED8588D3292}"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545070644" name="Slide Image Placeholder 1"/>
          <p:cNvSpPr>
            <a:spLocks noGrp="1" noRot="1" noChangeAspect="1"/>
          </p:cNvSpPr>
          <p:nvPr>
            <p:ph type="sldImg"/>
          </p:nvPr>
        </p:nvSpPr>
        <p:spPr bwMode="auto"/>
      </p:sp>
      <p:sp>
        <p:nvSpPr>
          <p:cNvPr id="1872067364" name="Notes Placeholder 2"/>
          <p:cNvSpPr>
            <a:spLocks noGrp="1"/>
          </p:cNvSpPr>
          <p:nvPr>
            <p:ph type="body" idx="1"/>
          </p:nvPr>
        </p:nvSpPr>
        <p:spPr bwMode="auto"/>
        <p:txBody>
          <a:bodyPr/>
          <a:lstStyle/>
          <a:p>
            <a:pPr>
              <a:defRPr/>
            </a:pPr>
            <a:endParaRPr/>
          </a:p>
        </p:txBody>
      </p:sp>
      <p:sp>
        <p:nvSpPr>
          <p:cNvPr id="582825327" name="Slide Number Placeholder 3"/>
          <p:cNvSpPr>
            <a:spLocks noGrp="1"/>
          </p:cNvSpPr>
          <p:nvPr>
            <p:ph type="sldNum" sz="quarter" idx="10"/>
          </p:nvPr>
        </p:nvSpPr>
        <p:spPr bwMode="auto"/>
        <p:txBody>
          <a:bodyPr/>
          <a:lstStyle/>
          <a:p>
            <a:pPr>
              <a:defRPr/>
            </a:pPr>
            <a:fld id="{9B887D38-6342-39F1-6011-FD68BE205748}"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90898885" name="Slide Image Placeholder 1"/>
          <p:cNvSpPr>
            <a:spLocks noGrp="1" noRot="1" noChangeAspect="1"/>
          </p:cNvSpPr>
          <p:nvPr>
            <p:ph type="sldImg"/>
          </p:nvPr>
        </p:nvSpPr>
        <p:spPr bwMode="auto"/>
      </p:sp>
      <p:sp>
        <p:nvSpPr>
          <p:cNvPr id="85741901" name="Notes Placeholder 2"/>
          <p:cNvSpPr>
            <a:spLocks noGrp="1"/>
          </p:cNvSpPr>
          <p:nvPr>
            <p:ph type="body" idx="1"/>
          </p:nvPr>
        </p:nvSpPr>
        <p:spPr bwMode="auto"/>
        <p:txBody>
          <a:bodyPr/>
          <a:lstStyle/>
          <a:p>
            <a:pPr>
              <a:defRPr/>
            </a:pPr>
            <a:endParaRPr/>
          </a:p>
        </p:txBody>
      </p:sp>
      <p:sp>
        <p:nvSpPr>
          <p:cNvPr id="1052730956" name="Slide Number Placeholder 3"/>
          <p:cNvSpPr>
            <a:spLocks noGrp="1"/>
          </p:cNvSpPr>
          <p:nvPr>
            <p:ph type="sldNum" sz="quarter" idx="10"/>
          </p:nvPr>
        </p:nvSpPr>
        <p:spPr bwMode="auto"/>
        <p:txBody>
          <a:bodyPr/>
          <a:lstStyle/>
          <a:p>
            <a:pPr>
              <a:defRPr/>
            </a:pPr>
            <a:fld id="{EB6CEEF0-7F1A-F3FA-5421-8D1CE19680A2}" type="slidenum">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3BDDA-06D6-A989-56B9-20E27D764FE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4ECD1D83-5031-4285-58E7-340C4D30BB3E}"/>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89CB0FC4-50E1-D903-C6D5-9F8475EBBA06}"/>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8BC8DAB3-3FDB-EFED-D166-22724F3DBB26}"/>
              </a:ext>
            </a:extLst>
          </p:cNvPr>
          <p:cNvSpPr>
            <a:spLocks noGrp="1"/>
          </p:cNvSpPr>
          <p:nvPr>
            <p:ph type="sldNum" sz="quarter" idx="10"/>
          </p:nvPr>
        </p:nvSpPr>
        <p:spPr bwMode="auto"/>
        <p:txBody>
          <a:bodyPr/>
          <a:lstStyle/>
          <a:p>
            <a:pPr>
              <a:defRPr/>
            </a:pPr>
            <a:fld id="{EB6CEEF0-7F1A-F3FA-5421-8D1CE19680A2}" type="slidenum">
              <a:rPr/>
              <a:t>6</a:t>
            </a:fld>
            <a:endParaRPr/>
          </a:p>
        </p:txBody>
      </p:sp>
    </p:spTree>
    <p:extLst>
      <p:ext uri="{BB962C8B-B14F-4D97-AF65-F5344CB8AC3E}">
        <p14:creationId xmlns:p14="http://schemas.microsoft.com/office/powerpoint/2010/main" val="3032689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D34C4-0631-01DB-5756-68F2F679121E}"/>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C076FE37-14AE-6A96-C2A1-060C2571D6E7}"/>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C5F3BFD7-A8EA-7902-6896-694B556EEB6A}"/>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CE98FD3F-8383-40E6-00AB-28907D384C38}"/>
              </a:ext>
            </a:extLst>
          </p:cNvPr>
          <p:cNvSpPr>
            <a:spLocks noGrp="1"/>
          </p:cNvSpPr>
          <p:nvPr>
            <p:ph type="sldNum" sz="quarter" idx="10"/>
          </p:nvPr>
        </p:nvSpPr>
        <p:spPr bwMode="auto"/>
        <p:txBody>
          <a:bodyPr/>
          <a:lstStyle/>
          <a:p>
            <a:pPr>
              <a:defRPr/>
            </a:pPr>
            <a:fld id="{EB6CEEF0-7F1A-F3FA-5421-8D1CE19680A2}" type="slidenum">
              <a:rPr/>
              <a:t>7</a:t>
            </a:fld>
            <a:endParaRPr/>
          </a:p>
        </p:txBody>
      </p:sp>
    </p:spTree>
    <p:extLst>
      <p:ext uri="{BB962C8B-B14F-4D97-AF65-F5344CB8AC3E}">
        <p14:creationId xmlns:p14="http://schemas.microsoft.com/office/powerpoint/2010/main" val="33071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E7734-AA09-E728-58AB-DF38E189CDF0}"/>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21CD4971-0B88-05CF-8B81-0252EAA0B30A}"/>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B09BF834-B642-D244-38E1-07CCB1D43754}"/>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35D82DC-98A4-BF11-D65B-5C267718E250}"/>
              </a:ext>
            </a:extLst>
          </p:cNvPr>
          <p:cNvSpPr>
            <a:spLocks noGrp="1"/>
          </p:cNvSpPr>
          <p:nvPr>
            <p:ph type="sldNum" sz="quarter" idx="10"/>
          </p:nvPr>
        </p:nvSpPr>
        <p:spPr bwMode="auto"/>
        <p:txBody>
          <a:bodyPr/>
          <a:lstStyle/>
          <a:p>
            <a:pPr>
              <a:defRPr/>
            </a:pPr>
            <a:fld id="{EB6CEEF0-7F1A-F3FA-5421-8D1CE19680A2}" type="slidenum">
              <a:rPr/>
              <a:t>8</a:t>
            </a:fld>
            <a:endParaRPr/>
          </a:p>
        </p:txBody>
      </p:sp>
    </p:spTree>
    <p:extLst>
      <p:ext uri="{BB962C8B-B14F-4D97-AF65-F5344CB8AC3E}">
        <p14:creationId xmlns:p14="http://schemas.microsoft.com/office/powerpoint/2010/main" val="926185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D9E37-BEB8-364D-6C1C-F1DEF572027F}"/>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32008164-89D9-6EF3-036D-6E370B6E6BD2}"/>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1D69AA54-FE33-EE16-62EC-226FA0BAF569}"/>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2A18FAD2-6E47-8754-34F9-574E5027416C}"/>
              </a:ext>
            </a:extLst>
          </p:cNvPr>
          <p:cNvSpPr>
            <a:spLocks noGrp="1"/>
          </p:cNvSpPr>
          <p:nvPr>
            <p:ph type="sldNum" sz="quarter" idx="10"/>
          </p:nvPr>
        </p:nvSpPr>
        <p:spPr bwMode="auto"/>
        <p:txBody>
          <a:bodyPr/>
          <a:lstStyle/>
          <a:p>
            <a:pPr>
              <a:defRPr/>
            </a:pPr>
            <a:fld id="{EB6CEEF0-7F1A-F3FA-5421-8D1CE19680A2}" type="slidenum">
              <a:rPr/>
              <a:t>9</a:t>
            </a:fld>
            <a:endParaRPr/>
          </a:p>
        </p:txBody>
      </p:sp>
    </p:spTree>
    <p:extLst>
      <p:ext uri="{BB962C8B-B14F-4D97-AF65-F5344CB8AC3E}">
        <p14:creationId xmlns:p14="http://schemas.microsoft.com/office/powerpoint/2010/main" val="1697475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9" name="Shape 1009"/>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10" name="Shape 1010"/>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11" name="Shape 1011"/>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Slide">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0" name="Shape 1000"/>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01" name="Shape 1001"/>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02" name="Shape 1002"/>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3_Masque GdL Conseil">
    <p:bg>
      <p:bgPr>
        <a:solidFill>
          <a:schemeClr val="lt1"/>
        </a:solidFill>
        <a:effectLst/>
      </p:bgPr>
    </p:bg>
    <p:spTree>
      <p:nvGrpSpPr>
        <p:cNvPr id="1" name=""/>
        <p:cNvGrpSpPr/>
        <p:nvPr/>
      </p:nvGrpSpPr>
      <p:grpSpPr bwMode="auto">
        <a:xfrm>
          <a:off x="0" y="0"/>
          <a:ext cx="0" cy="0"/>
          <a:chOff x="0" y="0"/>
          <a:chExt cx="0" cy="0"/>
        </a:xfrm>
      </p:grpSpPr>
      <p:sp>
        <p:nvSpPr>
          <p:cNvPr id="1026"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4_Masque GdL Conseil">
    <p:bg>
      <p:bgPr>
        <a:solidFill>
          <a:schemeClr val="lt1"/>
        </a:solidFill>
        <a:effectLst/>
      </p:bgPr>
    </p:bg>
    <p:spTree>
      <p:nvGrpSpPr>
        <p:cNvPr id="1" name=""/>
        <p:cNvGrpSpPr/>
        <p:nvPr/>
      </p:nvGrpSpPr>
      <p:grpSpPr bwMode="auto">
        <a:xfrm>
          <a:off x="0" y="0"/>
          <a:ext cx="0" cy="0"/>
          <a:chOff x="0" y="0"/>
          <a:chExt cx="0" cy="0"/>
        </a:xfrm>
      </p:grpSpPr>
      <p:sp>
        <p:nvSpPr>
          <p:cNvPr id="2050"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5_Masque GdL Conseil">
    <p:bg>
      <p:bgPr>
        <a:solidFill>
          <a:schemeClr val="lt1"/>
        </a:solidFill>
        <a:effectLst/>
      </p:bgPr>
    </p:bg>
    <p:spTree>
      <p:nvGrpSpPr>
        <p:cNvPr id="1" name=""/>
        <p:cNvGrpSpPr/>
        <p:nvPr/>
      </p:nvGrpSpPr>
      <p:grpSpPr bwMode="auto">
        <a:xfrm>
          <a:off x="0" y="0"/>
          <a:ext cx="0" cy="0"/>
          <a:chOff x="0" y="0"/>
          <a:chExt cx="0" cy="0"/>
        </a:xfrm>
      </p:grpSpPr>
      <p:sp>
        <p:nvSpPr>
          <p:cNvPr id="3074"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98" name="ZoneTexte 7"/>
          <p:cNvSpPr txBox="1">
            <a:spLocks noGrp="1" noChangeShapeType="1"/>
          </p:cNvSpPr>
          <p:nvPr/>
        </p:nvSpPr>
        <p:spPr bwMode="auto">
          <a:xfrm>
            <a:off x="325435" y="2051048"/>
            <a:ext cx="9434723" cy="1661993"/>
          </a:xfrm>
          <a:prstGeom prst="rect">
            <a:avLst/>
          </a:prstGeom>
          <a:noFill/>
        </p:spPr>
        <p:txBody>
          <a:bodyPr lIns="0" tIns="0" rIns="0" bIns="0">
            <a:spAutoFit/>
          </a:bodyPr>
          <a:lstStyle/>
          <a:p>
            <a:pPr algn="ctr">
              <a:defRPr/>
            </a:pPr>
            <a:endParaRPr lang="fr-FR" dirty="0">
              <a:cs typeface="Arial"/>
            </a:endParaRPr>
          </a:p>
          <a:p>
            <a:pPr algn="ctr">
              <a:defRPr/>
            </a:pPr>
            <a:r>
              <a:rPr lang="fr-FR" dirty="0">
                <a:cs typeface="Arial"/>
              </a:rPr>
              <a:t>CPAM DU RHONE</a:t>
            </a:r>
          </a:p>
          <a:p>
            <a:pPr algn="ctr">
              <a:defRPr/>
            </a:pPr>
            <a:endParaRPr lang="fr-FR" dirty="0">
              <a:cs typeface="Arial"/>
            </a:endParaRPr>
          </a:p>
          <a:p>
            <a:pPr algn="ctr">
              <a:defRPr/>
            </a:pPr>
            <a:r>
              <a:rPr lang="fr-FR" b="1">
                <a:cs typeface="Arial"/>
              </a:rPr>
              <a:t>ANNEXE 3_</a:t>
            </a:r>
            <a:r>
              <a:rPr lang="fr-FR" b="1" dirty="0">
                <a:cs typeface="Arial"/>
              </a:rPr>
              <a:t>FICHE RSE</a:t>
            </a:r>
          </a:p>
          <a:p>
            <a:pPr algn="ctr">
              <a:defRPr/>
            </a:pPr>
            <a:r>
              <a:rPr lang="fr-FR" dirty="0">
                <a:cs typeface="Arial"/>
              </a:rPr>
              <a:t>LOT 2_ Conception, Transformation et installation de différents mobiliers (sauf tables et plans de travail) créés à partir du gisement interne de la CPAM </a:t>
            </a:r>
            <a:endParaRPr lang="fr-FR" sz="1800" b="0" i="0" u="none" strike="noStrike" cap="none" spc="0" dirty="0">
              <a:solidFill>
                <a:schemeClr val="dk1"/>
              </a:solidFill>
              <a:highlight>
                <a:srgbClr val="FFFF00"/>
              </a:highlight>
              <a:cs typeface="Arial"/>
            </a:endParaRPr>
          </a:p>
        </p:txBody>
      </p:sp>
      <p:sp>
        <p:nvSpPr>
          <p:cNvPr id="4099" name="Sous-titre 2"/>
          <p:cNvSpPr txBox="1">
            <a:spLocks noGrp="1" noChangeShapeType="1"/>
          </p:cNvSpPr>
          <p:nvPr/>
        </p:nvSpPr>
        <p:spPr bwMode="auto">
          <a:xfrm>
            <a:off x="4016896" y="4149080"/>
            <a:ext cx="4824412" cy="500062"/>
          </a:xfrm>
          <a:prstGeom prst="rect">
            <a:avLst/>
          </a:prstGeom>
          <a:noFill/>
        </p:spPr>
        <p:txBody>
          <a:bodyPr lIns="0" tIns="45720" rIns="0" bIns="45720"/>
          <a:lstStyle/>
          <a:p>
            <a:pPr lvl="0">
              <a:spcBef>
                <a:spcPts val="0"/>
              </a:spcBef>
              <a:buNone/>
              <a:defRPr/>
            </a:pPr>
            <a:r>
              <a:rPr lang="fr-FR" sz="1600" b="1" i="0" u="none" dirty="0"/>
              <a:t>NOM DE L’ENTREPRISE</a:t>
            </a:r>
            <a:endParaRPr dirty="0"/>
          </a:p>
        </p:txBody>
      </p:sp>
      <p:pic>
        <p:nvPicPr>
          <p:cNvPr id="4101" name="Picture 7"/>
          <p:cNvPicPr>
            <a:picLocks noGrp="1" noChangeAspect="1"/>
          </p:cNvPicPr>
          <p:nvPr/>
        </p:nvPicPr>
        <p:blipFill>
          <a:blip r:embed="rId3"/>
          <a:stretch/>
        </p:blipFill>
        <p:spPr bwMode="auto">
          <a:xfrm>
            <a:off x="8051799" y="314325"/>
            <a:ext cx="1695450" cy="769937"/>
          </a:xfrm>
          <a:prstGeom prst="rect">
            <a:avLst/>
          </a:prstGeom>
          <a:noFill/>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4AE357C-1E6A-C633-3314-EEC010C1A26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52A08843-B0F4-0C27-002D-6E3EEEF9AE66}"/>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2</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435A93F4-9669-B629-88FA-B10A81A5835A}"/>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10</a:t>
            </a:fld>
            <a:endParaRPr/>
          </a:p>
        </p:txBody>
      </p:sp>
      <p:sp>
        <p:nvSpPr>
          <p:cNvPr id="478139836" name="Espace réservé du texte 5">
            <a:extLst>
              <a:ext uri="{FF2B5EF4-FFF2-40B4-BE49-F238E27FC236}">
                <a16:creationId xmlns:a16="http://schemas.microsoft.com/office/drawing/2014/main" id="{473B2251-FEAD-1BA9-66D5-A9E2B1248AE1}"/>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D87073CB-C9CE-F043-AFB7-2B639757474E}"/>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2CC09749-52DF-E4A9-F71F-915AFB715B83}"/>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225138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2081DF5A-727F-5070-BC7D-A2CD0CF85AB0}"/>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05B3492D-0599-D8ED-93D3-2343855C52A7}"/>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3</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94E99324-3737-8CAF-4001-6682BAC17C55}"/>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11</a:t>
            </a:fld>
            <a:endParaRPr/>
          </a:p>
        </p:txBody>
      </p:sp>
      <p:sp>
        <p:nvSpPr>
          <p:cNvPr id="478139836" name="Espace réservé du texte 5">
            <a:extLst>
              <a:ext uri="{FF2B5EF4-FFF2-40B4-BE49-F238E27FC236}">
                <a16:creationId xmlns:a16="http://schemas.microsoft.com/office/drawing/2014/main" id="{AB5C7DD8-C317-93BC-FC69-3A7BAB341FF4}"/>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BD9F58A9-5B6D-FE07-E15C-FF1E71AA0144}"/>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111E0598-72D8-F659-2120-20216630DF88}"/>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041600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A0F6D17-DF7A-96D3-6D3D-52D7B2D1E6F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F4073341-C28B-E599-A5D7-3F3CD7C66BA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4</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08A07CD-D08E-0E6C-D664-30E15567470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12</a:t>
            </a:fld>
            <a:endParaRPr/>
          </a:p>
        </p:txBody>
      </p:sp>
      <p:sp>
        <p:nvSpPr>
          <p:cNvPr id="478139836" name="Espace réservé du texte 5">
            <a:extLst>
              <a:ext uri="{FF2B5EF4-FFF2-40B4-BE49-F238E27FC236}">
                <a16:creationId xmlns:a16="http://schemas.microsoft.com/office/drawing/2014/main" id="{49C40F14-E172-9543-7568-577BD1F59E49}"/>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5D07FBF-F992-BCC7-7305-EAAE8C823A3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8224C31D-A182-1453-752E-A85B65574399}"/>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8737840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408ED20-618C-FCF3-3946-CA04E727E73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6BD5A4C3-03E4-FA35-E0D8-9E0EF202F964}"/>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5</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864351F6-F58F-DFFF-248F-BC17D556401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13</a:t>
            </a:fld>
            <a:endParaRPr/>
          </a:p>
        </p:txBody>
      </p:sp>
      <p:sp>
        <p:nvSpPr>
          <p:cNvPr id="478139836" name="Espace réservé du texte 5">
            <a:extLst>
              <a:ext uri="{FF2B5EF4-FFF2-40B4-BE49-F238E27FC236}">
                <a16:creationId xmlns:a16="http://schemas.microsoft.com/office/drawing/2014/main" id="{A656EAD4-F338-8AB3-D7DE-11941E02A8B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6005B38-CE3A-1FD2-21BB-C220BFB070FD}"/>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D1E5A150-D88A-C64D-EAC0-04CE92DB5467}"/>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2968541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Titre 3"/>
          <p:cNvSpPr>
            <a:spLocks noGrp="1" noChangeShapeType="1"/>
          </p:cNvSpPr>
          <p:nvPr>
            <p:ph type="title"/>
          </p:nvPr>
        </p:nvSpPr>
        <p:spPr bwMode="auto">
          <a:xfrm>
            <a:off x="623887" y="115887"/>
            <a:ext cx="8074025" cy="576262"/>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br>
              <a:rPr sz="1400" dirty="0">
                <a:solidFill>
                  <a:srgbClr val="C00000"/>
                </a:solidFill>
              </a:rPr>
            </a:br>
            <a:r>
              <a:rPr sz="1400" dirty="0">
                <a:solidFill>
                  <a:srgbClr val="C00000"/>
                </a:solidFill>
              </a:rPr>
              <a:t>AEC</a:t>
            </a:r>
            <a:r>
              <a:rPr lang="fr-FR" sz="1400" b="0" i="0" u="none" strike="noStrike" cap="none" spc="0" dirty="0">
                <a:solidFill>
                  <a:srgbClr val="C00000"/>
                </a:solidFill>
                <a:latin typeface="Arial"/>
                <a:ea typeface="Arial"/>
                <a:cs typeface="Arial"/>
              </a:rPr>
              <a:t> : </a:t>
            </a:r>
            <a:r>
              <a:rPr lang="fr-FR" sz="1400" dirty="0">
                <a:solidFill>
                  <a:srgbClr val="C00000"/>
                </a:solidFill>
                <a:cs typeface="Arial"/>
              </a:rPr>
              <a:t>Réutilisation des armoires existantes suite à une customisation dans leurs usages initiaux</a:t>
            </a:r>
            <a:endParaRPr sz="2000" dirty="0"/>
          </a:p>
        </p:txBody>
      </p:sp>
      <p:sp>
        <p:nvSpPr>
          <p:cNvPr id="5123" name="Espace réservé du numéro de diapositive 2"/>
          <p:cNvSpPr txBox="1">
            <a:spLocks noGrp="1" noChangeShapeType="1"/>
          </p:cNvSpPr>
          <p:nvPr>
            <p:ph type="sldNum"/>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2</a:t>
            </a:fld>
            <a:endParaRPr/>
          </a:p>
        </p:txBody>
      </p:sp>
      <p:sp>
        <p:nvSpPr>
          <p:cNvPr id="5129" name="Espace réservé du texte 5"/>
          <p:cNvSpPr>
            <a:spLocks noGrp="1" noChangeShapeType="1"/>
          </p:cNvSpPr>
          <p:nvPr>
            <p:ph type="body"/>
          </p:nvPr>
        </p:nvSpPr>
        <p:spPr bwMode="auto">
          <a:xfrm>
            <a:off x="560387" y="665162"/>
            <a:ext cx="8721725" cy="639762"/>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5130" name="Espace réservé du texte 5"/>
          <p:cNvSpPr txBox="1">
            <a:spLocks noGrp="1" noChangeShapeType="1"/>
          </p:cNvSpPr>
          <p:nvPr/>
        </p:nvSpPr>
        <p:spPr bwMode="auto">
          <a:xfrm>
            <a:off x="6958500" y="557212"/>
            <a:ext cx="2592387" cy="639762"/>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B416D753-DEEA-881D-FE88-BBEEFCA8A895}"/>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latin typeface="+mj-lt"/>
              </a:rPr>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latin typeface="+mj-lt"/>
              </a:rPr>
              <a:t>Bilan carbone / CO² du produit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68159644"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AEA : </a:t>
            </a:r>
            <a:r>
              <a:rPr lang="fr-FR" sz="1400" dirty="0">
                <a:solidFill>
                  <a:srgbClr val="C00000"/>
                </a:solidFill>
                <a:cs typeface="Arial"/>
              </a:rPr>
              <a:t>Réutilisation des armoires existantes suite à une customisation dans un autre usage</a:t>
            </a:r>
            <a:endParaRPr sz="2000" dirty="0"/>
          </a:p>
        </p:txBody>
      </p:sp>
      <p:sp>
        <p:nvSpPr>
          <p:cNvPr id="115054862"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3</a:t>
            </a:fld>
            <a:endParaRPr/>
          </a:p>
        </p:txBody>
      </p:sp>
      <p:sp>
        <p:nvSpPr>
          <p:cNvPr id="597197209"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3486343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C5589BE7-4299-C939-DE59-172F622FC911}"/>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43692279"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MBA : </a:t>
            </a:r>
            <a:r>
              <a:rPr lang="fr-FR" sz="1400" dirty="0">
                <a:solidFill>
                  <a:srgbClr val="C00000"/>
                </a:solidFill>
                <a:cs typeface="Arial"/>
              </a:rPr>
              <a:t>Réutilisation des meubles bas suite à une customisation dans leurs usages initiaux </a:t>
            </a:r>
            <a:endParaRPr sz="2000" dirty="0"/>
          </a:p>
        </p:txBody>
      </p:sp>
      <p:sp>
        <p:nvSpPr>
          <p:cNvPr id="181031959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A7AC0317-689E-8554-7F1E-895B781B68DA}" type="slidenum">
              <a:rPr lang="fr-FR" sz="1600">
                <a:solidFill>
                  <a:srgbClr val="7F7F7F"/>
                </a:solidFill>
              </a:rPr>
              <a:t>4</a:t>
            </a:fld>
            <a:endParaRPr/>
          </a:p>
        </p:txBody>
      </p:sp>
      <p:sp>
        <p:nvSpPr>
          <p:cNvPr id="540158001"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60012262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EA957182-CE70-44AB-753A-221695DFDE04}"/>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1120967"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MBB</a:t>
            </a:r>
            <a:r>
              <a:rPr sz="1400" dirty="0">
                <a:solidFill>
                  <a:srgbClr val="C00000"/>
                </a:solidFill>
              </a:rPr>
              <a:t>: </a:t>
            </a:r>
            <a:r>
              <a:rPr lang="fr-FR" sz="1400" dirty="0">
                <a:solidFill>
                  <a:srgbClr val="C00000"/>
                </a:solidFill>
                <a:cs typeface="Arial"/>
              </a:rPr>
              <a:t>Réutilisation des meubles bas suite à une customisation dans leurs usages initiaux</a:t>
            </a:r>
            <a:endParaRPr sz="2000" dirty="0"/>
          </a:p>
        </p:txBody>
      </p:sp>
      <p:sp>
        <p:nvSpPr>
          <p:cNvPr id="163389625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5</a:t>
            </a:fld>
            <a:endParaRPr/>
          </a:p>
        </p:txBody>
      </p:sp>
      <p:sp>
        <p:nvSpPr>
          <p:cNvPr id="478139836"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75904D11-3843-2ADD-ECD9-ADEC85C227D1}"/>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AE0BC66-7F2E-3597-4004-5B99B7FEC0C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1CF61397-4CC9-5FE7-117F-FF4639CD0742}"/>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PPC</a:t>
            </a:r>
            <a:r>
              <a:rPr sz="1400" dirty="0">
                <a:solidFill>
                  <a:srgbClr val="C00000"/>
                </a:solidFill>
              </a:rPr>
              <a:t>: </a:t>
            </a:r>
            <a:r>
              <a:rPr lang="fr-FR" sz="1400" dirty="0">
                <a:solidFill>
                  <a:srgbClr val="C00000"/>
                </a:solidFill>
                <a:cs typeface="Arial"/>
              </a:rPr>
              <a:t>Réutilisation des placards agencés dans la conception des futurs casiers : Casier 3 portes +1 tiroir bas : L45*P45*H190cm </a:t>
            </a:r>
            <a:endParaRPr sz="2000" dirty="0"/>
          </a:p>
        </p:txBody>
      </p:sp>
      <p:sp>
        <p:nvSpPr>
          <p:cNvPr id="1633896259" name="Espace réservé du numéro de diapositive 2">
            <a:extLst>
              <a:ext uri="{FF2B5EF4-FFF2-40B4-BE49-F238E27FC236}">
                <a16:creationId xmlns:a16="http://schemas.microsoft.com/office/drawing/2014/main" id="{F4FD106D-9154-AB25-4F0C-43326755B7B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6</a:t>
            </a:fld>
            <a:endParaRPr/>
          </a:p>
        </p:txBody>
      </p:sp>
      <p:sp>
        <p:nvSpPr>
          <p:cNvPr id="478139836" name="Espace réservé du texte 5">
            <a:extLst>
              <a:ext uri="{FF2B5EF4-FFF2-40B4-BE49-F238E27FC236}">
                <a16:creationId xmlns:a16="http://schemas.microsoft.com/office/drawing/2014/main" id="{AAF611F4-CAE5-B0C3-BDEC-18BA8B2546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EE434BDE-0DFF-84D5-B0E6-BCB5F7F10D1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4929CFD5-4711-29CC-2807-D583C5FF0E87}"/>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537331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3241C93E-E654-C338-A3B9-FAD4537AEF7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C4EC825D-D798-175C-6980-0B89430F204C}"/>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CRU</a:t>
            </a:r>
            <a:r>
              <a:rPr sz="1400" dirty="0">
                <a:solidFill>
                  <a:srgbClr val="C00000"/>
                </a:solidFill>
              </a:rPr>
              <a:t>: </a:t>
            </a:r>
            <a:r>
              <a:rPr lang="fr-FR" sz="1400" dirty="0">
                <a:solidFill>
                  <a:srgbClr val="C00000"/>
                </a:solidFill>
                <a:cs typeface="Arial"/>
              </a:rPr>
              <a:t>Réutilisation des caissons sur roulettes dans un autre usage</a:t>
            </a:r>
            <a:endParaRPr sz="2000" dirty="0"/>
          </a:p>
        </p:txBody>
      </p:sp>
      <p:sp>
        <p:nvSpPr>
          <p:cNvPr id="1633896259" name="Espace réservé du numéro de diapositive 2">
            <a:extLst>
              <a:ext uri="{FF2B5EF4-FFF2-40B4-BE49-F238E27FC236}">
                <a16:creationId xmlns:a16="http://schemas.microsoft.com/office/drawing/2014/main" id="{F85AF9DF-FA00-4052-C12A-E584637D046C}"/>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7</a:t>
            </a:fld>
            <a:endParaRPr/>
          </a:p>
        </p:txBody>
      </p:sp>
      <p:sp>
        <p:nvSpPr>
          <p:cNvPr id="478139836" name="Espace réservé du texte 5">
            <a:extLst>
              <a:ext uri="{FF2B5EF4-FFF2-40B4-BE49-F238E27FC236}">
                <a16:creationId xmlns:a16="http://schemas.microsoft.com/office/drawing/2014/main" id="{C9B6F729-B64B-3437-08C2-F76F9853C541}"/>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507894C7-A307-66CF-0B8E-5ED884F3DF75}"/>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6064DAA0-0562-385A-AD95-8B0B58F78213}"/>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42330074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5F65BAB-2B63-DD58-67F3-A20AF49107A7}"/>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4598BA13-D903-8805-35F3-90F173DAE7E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VM</a:t>
            </a:r>
            <a:r>
              <a:rPr sz="1400" dirty="0">
                <a:solidFill>
                  <a:srgbClr val="C00000"/>
                </a:solidFill>
              </a:rPr>
              <a:t>: </a:t>
            </a:r>
            <a:r>
              <a:rPr lang="fr-FR" sz="1400" dirty="0">
                <a:solidFill>
                  <a:srgbClr val="C00000"/>
                </a:solidFill>
                <a:cs typeface="Arial"/>
              </a:rPr>
              <a:t>Réutilisation de vestiaire métallique </a:t>
            </a:r>
            <a:endParaRPr sz="2000" dirty="0"/>
          </a:p>
        </p:txBody>
      </p:sp>
      <p:sp>
        <p:nvSpPr>
          <p:cNvPr id="1633896259" name="Espace réservé du numéro de diapositive 2">
            <a:extLst>
              <a:ext uri="{FF2B5EF4-FFF2-40B4-BE49-F238E27FC236}">
                <a16:creationId xmlns:a16="http://schemas.microsoft.com/office/drawing/2014/main" id="{5F109AD7-6F9C-ABB6-DDE6-FB8B3C4A96A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8</a:t>
            </a:fld>
            <a:endParaRPr/>
          </a:p>
        </p:txBody>
      </p:sp>
      <p:sp>
        <p:nvSpPr>
          <p:cNvPr id="478139836" name="Espace réservé du texte 5">
            <a:extLst>
              <a:ext uri="{FF2B5EF4-FFF2-40B4-BE49-F238E27FC236}">
                <a16:creationId xmlns:a16="http://schemas.microsoft.com/office/drawing/2014/main" id="{758C9EBE-FAB1-38AB-35C1-39A9FD88B288}"/>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CE971B0A-9EEB-7B90-7F20-C33D4DA016F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928543FC-7675-4A7A-DA37-442C3F7AF235}"/>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316485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5F7F3E6-785A-7E88-4413-29B9AD99F93D}"/>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BF0E37F4-03D8-C147-9EF0-F17FD92F7596}"/>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1</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B001DEEA-572D-16C9-C806-547A1C06235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9</a:t>
            </a:fld>
            <a:endParaRPr/>
          </a:p>
        </p:txBody>
      </p:sp>
      <p:sp>
        <p:nvSpPr>
          <p:cNvPr id="478139836" name="Espace réservé du texte 5">
            <a:extLst>
              <a:ext uri="{FF2B5EF4-FFF2-40B4-BE49-F238E27FC236}">
                <a16:creationId xmlns:a16="http://schemas.microsoft.com/office/drawing/2014/main" id="{AEAEC199-47FC-D035-4FC4-DBE72F865A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B190B74-E84F-9D79-DAED-96D89EAA09A4}"/>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E64038E3-B06D-39DF-D96E-3FD5A393B685}"/>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2777673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theme/theme1.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22</TotalTime>
  <Words>1269</Words>
  <Application>Microsoft Office PowerPoint</Application>
  <DocSecurity>0</DocSecurity>
  <PresentationFormat>Format A4 (210 x 297 mm)</PresentationFormat>
  <Paragraphs>211</Paragraphs>
  <Slides>13</Slides>
  <Notes>13</Notes>
  <HiddenSlides>0</HiddenSlides>
  <MMClips>0</MMClips>
  <ScaleCrop>false</ScaleCrop>
  <HeadingPairs>
    <vt:vector size="6" baseType="variant">
      <vt:variant>
        <vt:lpstr>Polices utilisées</vt:lpstr>
      </vt:variant>
      <vt:variant>
        <vt:i4>2</vt:i4>
      </vt:variant>
      <vt:variant>
        <vt:lpstr>Thème</vt:lpstr>
      </vt:variant>
      <vt:variant>
        <vt:i4>2</vt:i4>
      </vt:variant>
      <vt:variant>
        <vt:lpstr>Titres des diapositives</vt:lpstr>
      </vt:variant>
      <vt:variant>
        <vt:i4>13</vt:i4>
      </vt:variant>
    </vt:vector>
  </HeadingPairs>
  <TitlesOfParts>
    <vt:vector size="17" baseType="lpstr">
      <vt:lpstr>Arial</vt:lpstr>
      <vt:lpstr>Wingdings</vt:lpstr>
      <vt:lpstr>1_Masque GdL Conseil</vt:lpstr>
      <vt:lpstr>Masque GdL Conseil</vt:lpstr>
      <vt:lpstr>Présentation PowerPoint</vt:lpstr>
      <vt:lpstr> AEC : Réutilisation des armoires existantes suite à une customisation dans leurs usages initiaux</vt:lpstr>
      <vt:lpstr>AEA : Réutilisation des armoires existantes suite à une customisation dans un autre usage</vt:lpstr>
      <vt:lpstr>MBA : Réutilisation des meubles bas suite à une customisation dans leurs usages initiaux </vt:lpstr>
      <vt:lpstr>MBB: Réutilisation des meubles bas suite à une customisation dans leurs usages initiaux</vt:lpstr>
      <vt:lpstr>PPC: Réutilisation des placards agencés dans la conception des futurs casiers : Casier 3 portes +1 tiroir bas : L45*P45*H190cm </vt:lpstr>
      <vt:lpstr>CRU: Réutilisation des caissons sur roulettes dans un autre usage</vt:lpstr>
      <vt:lpstr>VM: Réutilisation de vestiaire métallique </vt:lpstr>
      <vt:lpstr>DIV 1 : Au cours du marché la CPAM pourra solliciter le titulaire pour lui demander d’effectuer sa prestation sur la base de mobilier non identifié actuellement et dont l’enjeux de la réutilisation apparaitrait postérieurement à la conclusion du marché.</vt:lpstr>
      <vt:lpstr>DIV 2 : Au cours du marché la CPAM pourra solliciter le titulaire pour lui demander d’effectuer sa prestation sur la base de mobilier non identifié actuellement et dont l’enjeux de la réutilisation apparaitrait postérieurement à la conclusion du marché.</vt:lpstr>
      <vt:lpstr>DIV 3 : Au cours du marché la CPAM pourra solliciter le titulaire pour lui demander d’effectuer sa prestation sur la base de mobilier non identifié actuellement et dont l’enjeux de la réutilisation apparaitrait postérieurement à la conclusion du marché.</vt:lpstr>
      <vt:lpstr>DIV 4 : Au cours du marché la CPAM pourra solliciter le titulaire pour lui demander d’effectuer sa prestation sur la base de mobilier non identifié actuellement et dont l’enjeux de la réutilisation apparaitrait postérieurement à la conclusion du marché.</vt:lpstr>
      <vt:lpstr>DIV 5 : Au cours du marché la CPAM pourra solliciter le titulaire pour lui demander d’effectuer sa prestation sur la base de mobilier non identifié actuellement et dont l’enjeux de la réutilisation apparaitrait postérieurement à la conclusion du marché.</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Patrick Sener</dc:creator>
  <cp:keywords/>
  <dc:description/>
  <cp:lastModifiedBy>laethik design</cp:lastModifiedBy>
  <cp:revision>379</cp:revision>
  <dcterms:created xsi:type="dcterms:W3CDTF">2010-02-02T08:16:00Z</dcterms:created>
  <dcterms:modified xsi:type="dcterms:W3CDTF">2025-10-16T19:07:11Z</dcterms:modified>
  <cp:category/>
  <dc:identifier/>
  <cp:contentStatus/>
  <dc:language/>
  <cp:version/>
</cp:coreProperties>
</file>